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7"/>
  </p:notesMasterIdLst>
  <p:sldIdLst>
    <p:sldId id="256" r:id="rId2"/>
    <p:sldId id="319" r:id="rId3"/>
    <p:sldId id="359" r:id="rId4"/>
    <p:sldId id="614" r:id="rId5"/>
    <p:sldId id="503" r:id="rId6"/>
    <p:sldId id="272" r:id="rId7"/>
    <p:sldId id="640" r:id="rId8"/>
    <p:sldId id="630" r:id="rId9"/>
    <p:sldId id="639" r:id="rId10"/>
    <p:sldId id="635" r:id="rId11"/>
    <p:sldId id="641" r:id="rId12"/>
    <p:sldId id="642" r:id="rId13"/>
    <p:sldId id="643" r:id="rId14"/>
    <p:sldId id="644" r:id="rId15"/>
    <p:sldId id="646" r:id="rId16"/>
    <p:sldId id="647" r:id="rId17"/>
    <p:sldId id="645" r:id="rId18"/>
    <p:sldId id="270" r:id="rId19"/>
    <p:sldId id="648" r:id="rId20"/>
    <p:sldId id="271" r:id="rId21"/>
    <p:sldId id="649" r:id="rId22"/>
    <p:sldId id="650" r:id="rId23"/>
    <p:sldId id="346" r:id="rId24"/>
    <p:sldId id="357" r:id="rId25"/>
    <p:sldId id="34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FD25F-D485-4184-9519-BCC1E5114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08FC0-FAA7-4F56-804B-FB23094D30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6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FD66D5-2212-485C-AE87-15B46B62E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683D8A-3F55-4E64-8D11-46DEF5247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wanted a list with:</a:t>
            </a:r>
          </a:p>
          <a:p>
            <a:pPr lvl="1"/>
            <a:r>
              <a:rPr lang="en-US" dirty="0"/>
              <a:t>A bunch of perfect squares in it</a:t>
            </a:r>
          </a:p>
          <a:p>
            <a:pPr lvl="1"/>
            <a:r>
              <a:rPr lang="en-US" dirty="0"/>
              <a:t>A bunch of perfect squares of odd numbers</a:t>
            </a:r>
          </a:p>
          <a:p>
            <a:pPr lvl="1"/>
            <a:r>
              <a:rPr lang="en-US" dirty="0"/>
              <a:t>Any set of values that we could compute with a short loop</a:t>
            </a:r>
          </a:p>
          <a:p>
            <a:r>
              <a:rPr lang="en-US" dirty="0"/>
              <a:t>We could create an empty list and add such things with a loop</a:t>
            </a:r>
          </a:p>
          <a:p>
            <a:r>
              <a:rPr lang="en-US" dirty="0"/>
              <a:t>But Python has a tool called a </a:t>
            </a:r>
            <a:r>
              <a:rPr lang="en-US" b="1" dirty="0"/>
              <a:t>list comprehension</a:t>
            </a:r>
            <a:r>
              <a:rPr lang="en-US" dirty="0"/>
              <a:t> that lets you put the loop inside the list, generating the values all in one line</a:t>
            </a:r>
          </a:p>
        </p:txBody>
      </p:sp>
    </p:spTree>
    <p:extLst>
      <p:ext uri="{BB962C8B-B14F-4D97-AF65-F5344CB8AC3E}">
        <p14:creationId xmlns:p14="http://schemas.microsoft.com/office/powerpoint/2010/main" val="209684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28BD-A57B-4BF1-86A1-7E865BF1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list comprehension for 10 perfect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6A62-8FAA-40C2-B5C7-79823F777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we already know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List comprehension version: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9FC431-B28B-4B1C-85D6-D42331FD4D6D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values.append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**2)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B9E8C9-132D-44B8-A07B-6B19D9AC7017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range(10)]</a:t>
            </a:r>
          </a:p>
        </p:txBody>
      </p:sp>
    </p:spTree>
    <p:extLst>
      <p:ext uri="{BB962C8B-B14F-4D97-AF65-F5344CB8AC3E}">
        <p14:creationId xmlns:p14="http://schemas.microsoft.com/office/powerpoint/2010/main" val="205154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28BD-A57B-4BF1-86A1-7E865BF1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list comprehension for perfect squares of odd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56A62-8FAA-40C2-B5C7-79823F777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we already know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List comprehension version: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C9FC431-B28B-4B1C-85D6-D42331FD4D6D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1676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[]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 2 == 1: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values.append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**2)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B9E8C9-132D-44B8-A07B-6B19D9AC7017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= [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**2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range(10)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 2 == 1]</a:t>
            </a:r>
          </a:p>
        </p:txBody>
      </p:sp>
    </p:spTree>
    <p:extLst>
      <p:ext uri="{BB962C8B-B14F-4D97-AF65-F5344CB8AC3E}">
        <p14:creationId xmlns:p14="http://schemas.microsoft.com/office/powerpoint/2010/main" val="128392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2A11-80E6-4224-940C-A5DFB5C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369A-AE8C-4902-B887-A55CE927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list comprehension looks like: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/>
              <a:t> part is any single Python expression that generates a value (and usually involves your iterating variable)</a:t>
            </a:r>
          </a:p>
          <a:p>
            <a:r>
              <a:rPr lang="en-US" dirty="0"/>
              <a:t>You can use any variable,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here is just an example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iterable</a:t>
            </a:r>
            <a:r>
              <a:rPr lang="en-US" dirty="0"/>
              <a:t> is anything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can loop over, like a string, another list, 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/>
              <a:t> function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/>
              <a:t> part is optional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F55EEB3-A123-49C3-B2E0-52E34D73944A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990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 algn="ctr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56695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26B2-C614-4B36-9D40-3051CEDB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AEB64-D3E9-46D0-8294-0AFB9E6C7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list with all the planets' names, write a list comprehension that puts only those names whose length is shorter than 6 into a new list</a:t>
            </a:r>
          </a:p>
        </p:txBody>
      </p:sp>
    </p:spTree>
    <p:extLst>
      <p:ext uri="{BB962C8B-B14F-4D97-AF65-F5344CB8AC3E}">
        <p14:creationId xmlns:p14="http://schemas.microsoft.com/office/powerpoint/2010/main" val="2213782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2B0E-EF34-408A-BB90-0E7E48DEB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Reflections on list comprehensions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A3548-3302-4598-B862-FAF7F2A2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comprehensions are never necessary</a:t>
            </a:r>
          </a:p>
          <a:p>
            <a:r>
              <a:rPr lang="en-US" dirty="0"/>
              <a:t>You can always build a list by appending</a:t>
            </a:r>
          </a:p>
          <a:p>
            <a:r>
              <a:rPr lang="en-US" dirty="0"/>
              <a:t>However, list comprehensions can be faster because of internal mechanisms in Python</a:t>
            </a:r>
          </a:p>
          <a:p>
            <a:r>
              <a:rPr lang="en-US" dirty="0"/>
              <a:t>They only take a line to write instead of three or four</a:t>
            </a:r>
          </a:p>
          <a:p>
            <a:r>
              <a:rPr lang="en-US" dirty="0"/>
              <a:t>Python people love them, so you'll see them quite a bit in other people's code</a:t>
            </a:r>
          </a:p>
        </p:txBody>
      </p:sp>
    </p:spTree>
    <p:extLst>
      <p:ext uri="{BB962C8B-B14F-4D97-AF65-F5344CB8AC3E}">
        <p14:creationId xmlns:p14="http://schemas.microsoft.com/office/powerpoint/2010/main" val="229053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9035FB-8E7A-43C6-BF0F-4DFD804C9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 from the Internet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BDB94-A436-4346-BFEB-91F8A6C7AF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87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B80DD-E1EC-4350-93EB-ED471235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80151-0C91-4BFE-A1F3-702E4CC9F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you heard of the Internet?</a:t>
            </a:r>
          </a:p>
          <a:p>
            <a:r>
              <a:rPr lang="en-US" dirty="0"/>
              <a:t>It's got a lot of data on it</a:t>
            </a:r>
          </a:p>
          <a:p>
            <a:r>
              <a:rPr lang="en-US" dirty="0"/>
              <a:t>All that data is sitting on computers </a:t>
            </a:r>
            <a:r>
              <a:rPr lang="en-US" i="1" dirty="0"/>
              <a:t>somewhere</a:t>
            </a:r>
          </a:p>
          <a:p>
            <a:r>
              <a:rPr lang="en-US" dirty="0"/>
              <a:t>We often use a URL to give the location of files and other resources on the Internet</a:t>
            </a:r>
          </a:p>
          <a:p>
            <a:r>
              <a:rPr lang="en-US" dirty="0"/>
              <a:t>It's possible to open a file remotely if you know its URL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23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F94AB-3BB7-4EB2-AAF9-91BC35C0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AD9DF-4C31-4455-AE96-3C8946E98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URL</a:t>
            </a:r>
            <a:r>
              <a:rPr lang="en-US" dirty="0"/>
              <a:t> is an abbreviation for Uniform Resource Locator</a:t>
            </a:r>
          </a:p>
          <a:p>
            <a:r>
              <a:rPr lang="en-US" dirty="0"/>
              <a:t>Format:   </a:t>
            </a:r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protocol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resource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</a:t>
            </a:r>
          </a:p>
          <a:p>
            <a:pPr lvl="1"/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faculty.otterbein.edu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wittman1/comp1800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www.youtube.com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/watch</a:t>
            </a: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?v=GQf25_9NOts</a:t>
            </a:r>
          </a:p>
          <a:p>
            <a:r>
              <a:rPr lang="en-US" dirty="0"/>
              <a:t>Hosts are often given as domains</a:t>
            </a:r>
          </a:p>
          <a:p>
            <a:pPr lvl="1"/>
            <a:r>
              <a:rPr lang="en-US" dirty="0"/>
              <a:t>Top-level domain: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edu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Second-level domain: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otterbein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Subdomain: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faculty</a:t>
            </a:r>
            <a:endParaRPr lang="en-US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8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File example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1B06-06C2-4391-BABE-7EC50CF83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(JavaScript Object Notation)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8AB5-0C91-43DE-97F4-17576128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JSON is an industry standard data structure for transmitting data across network connections</a:t>
            </a:r>
          </a:p>
          <a:p>
            <a:r>
              <a:rPr lang="en-US" dirty="0"/>
              <a:t>It uses dictionaries and lists to create hierarchical and structured repositories of data that can be accessed programmatically</a:t>
            </a:r>
          </a:p>
          <a:p>
            <a:r>
              <a:rPr lang="en-US" dirty="0"/>
              <a:t>JSON data itself is always a string</a:t>
            </a:r>
          </a:p>
          <a:p>
            <a:r>
              <a:rPr lang="en-US" dirty="0"/>
              <a:t>Example JSON data: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F844A3-85BB-4917-BBDF-3C76F5D43DCB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'{"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artist":"Led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Zeppelin", "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name":"Stairway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to Heaven",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"length":"7:55", "year":1971}'</a:t>
            </a:r>
          </a:p>
        </p:txBody>
      </p:sp>
    </p:spTree>
    <p:extLst>
      <p:ext uri="{BB962C8B-B14F-4D97-AF65-F5344CB8AC3E}">
        <p14:creationId xmlns:p14="http://schemas.microsoft.com/office/powerpoint/2010/main" val="401380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F7A47-3B50-467E-B3FC-866B5C65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Libraries for remotely opening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603FB-EFDA-4C8B-82B3-4FC071A3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92240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open a file from the Internet with a URL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Then, you can read from it like you would read another file</a:t>
            </a:r>
          </a:p>
          <a:p>
            <a:r>
              <a:rPr lang="en-US" dirty="0"/>
              <a:t>To turn a JSON file with a URL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dirty="0"/>
              <a:t> into a Python object: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9E968A-5663-4ABC-B158-8A48AEA259D3}"/>
              </a:ext>
            </a:extLst>
          </p:cNvPr>
          <p:cNvSpPr txBox="1">
            <a:spLocks/>
          </p:cNvSpPr>
          <p:nvPr/>
        </p:nvSpPr>
        <p:spPr>
          <a:xfrm>
            <a:off x="609600" y="23622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urllib.request</a:t>
            </a: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urllib.request.urlopen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AE8BA19-26F5-4B33-BC51-62E2A6AFB242}"/>
              </a:ext>
            </a:extLst>
          </p:cNvPr>
          <p:cNvSpPr txBox="1">
            <a:spLocks/>
          </p:cNvSpPr>
          <p:nvPr/>
        </p:nvSpPr>
        <p:spPr>
          <a:xfrm>
            <a:off x="609600" y="4697596"/>
            <a:ext cx="10972800" cy="17794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json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urllib.request</a:t>
            </a: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urllib.request.urlopen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file.read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reads entire file into a single string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json.loads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(string)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turns JSON string into Python</a:t>
            </a:r>
          </a:p>
        </p:txBody>
      </p:sp>
    </p:spTree>
    <p:extLst>
      <p:ext uri="{BB962C8B-B14F-4D97-AF65-F5344CB8AC3E}">
        <p14:creationId xmlns:p14="http://schemas.microsoft.com/office/powerpoint/2010/main" val="164218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1B8C-8259-4462-8E2D-9EFBA590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Earthquake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C2682-7645-4A75-BDBC-749FC9191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87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can get a lot of earthquake data stored in a JSON file: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8F70E3-C036-4715-A9A4-FA398D74AFB1}"/>
              </a:ext>
            </a:extLst>
          </p:cNvPr>
          <p:cNvSpPr txBox="1">
            <a:spLocks/>
          </p:cNvSpPr>
          <p:nvPr/>
        </p:nvSpPr>
        <p:spPr>
          <a:xfrm>
            <a:off x="609600" y="2362200"/>
            <a:ext cx="10972800" cy="4114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json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import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urllib.request</a:t>
            </a: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'https://earthquake.usgs.gov/earthquakes/feed/v1.0/summary/4.5_month.geojson'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urllib.request.urlopen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file.read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reads file into a string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json.loads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(string)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turns JSON string into Python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features = data[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'features'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get list of features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feature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features: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properties = feature[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'properties'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get all properties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magnitude = properties[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'mag'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get magnitude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(magnitude)</a:t>
            </a:r>
          </a:p>
        </p:txBody>
      </p:sp>
    </p:spTree>
    <p:extLst>
      <p:ext uri="{BB962C8B-B14F-4D97-AF65-F5344CB8AC3E}">
        <p14:creationId xmlns:p14="http://schemas.microsoft.com/office/powerpoint/2010/main" val="587914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 processing</a:t>
            </a:r>
          </a:p>
          <a:p>
            <a:r>
              <a:rPr lang="en-US" dirty="0"/>
              <a:t>Read sections 6.2 and 6.3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sections 6.2 and 6.3</a:t>
            </a:r>
          </a:p>
          <a:p>
            <a:r>
              <a:rPr lang="en-US" dirty="0"/>
              <a:t>Keep working on Assignment 5</a:t>
            </a:r>
          </a:p>
          <a:p>
            <a:pPr lvl="1"/>
            <a:r>
              <a:rPr lang="en-US" dirty="0"/>
              <a:t>Due next Friday before midnight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examples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8C8A1-01B9-4080-AF67-CFE00F8B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square root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E0F33-A906-47F0-A644-55A412D48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want to find the largest integer that is less than or equal to the square root of another integer?</a:t>
            </a:r>
          </a:p>
          <a:p>
            <a:r>
              <a:rPr lang="en-US" dirty="0"/>
              <a:t>Sure, we could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and then convert to an integer</a:t>
            </a:r>
          </a:p>
          <a:p>
            <a:r>
              <a:rPr lang="en-US" dirty="0"/>
              <a:t>But we could also loop through different integer values until we find the right one</a:t>
            </a:r>
          </a:p>
          <a:p>
            <a:r>
              <a:rPr lang="en-US" dirty="0"/>
              <a:t>We'll need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 since it's not clear how many steps we'll take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7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5498F-527B-4B57-A3A4-BC95D6C4B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square root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C7B81-A7B9-47E2-9236-8954659B9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our counter at 1</a:t>
            </a:r>
          </a:p>
          <a:p>
            <a:r>
              <a:rPr lang="en-US" dirty="0"/>
              <a:t>As long as the counter squared is less than or equal to the number we're trying to square root</a:t>
            </a:r>
          </a:p>
          <a:p>
            <a:pPr lvl="1"/>
            <a:r>
              <a:rPr lang="en-US" dirty="0"/>
              <a:t>Increase it by 1</a:t>
            </a:r>
          </a:p>
          <a:p>
            <a:r>
              <a:rPr lang="en-US" dirty="0"/>
              <a:t>Give back an answer one less than the counter, since we overshot by 1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B7740DA-9DF9-4F85-AF20-79E42AC27074}"/>
              </a:ext>
            </a:extLst>
          </p:cNvPr>
          <p:cNvSpPr txBox="1">
            <a:spLocks/>
          </p:cNvSpPr>
          <p:nvPr/>
        </p:nvSpPr>
        <p:spPr>
          <a:xfrm>
            <a:off x="609600" y="5257800"/>
            <a:ext cx="10972800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squareRoot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(n):</a:t>
            </a:r>
          </a:p>
        </p:txBody>
      </p:sp>
    </p:spTree>
    <p:extLst>
      <p:ext uri="{BB962C8B-B14F-4D97-AF65-F5344CB8AC3E}">
        <p14:creationId xmlns:p14="http://schemas.microsoft.com/office/powerpoint/2010/main" val="217536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500FB-9C18-489E-8DFF-D1048CE4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Guessing game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FAA1B-36F9-4CA5-98CB-9CB20F9EA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write some Python that will guess what number we're thinking of between 1 and 100</a:t>
            </a:r>
          </a:p>
          <a:p>
            <a:r>
              <a:rPr lang="en-US" dirty="0"/>
              <a:t>Each time the program guesses a number, we will answer: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/>
              <a:t>	If the number it guessed is too high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dirty="0"/>
              <a:t>	If the number it guessed is too low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/>
              <a:t>	If it found our number</a:t>
            </a:r>
          </a:p>
          <a:p>
            <a:pPr lvl="1"/>
            <a:endParaRPr lang="en-US" dirty="0"/>
          </a:p>
          <a:p>
            <a:r>
              <a:rPr lang="en-US" dirty="0"/>
              <a:t>We have to use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 for this problem, since we have no way of knowing how many guesses it will take</a:t>
            </a:r>
          </a:p>
        </p:txBody>
      </p:sp>
    </p:spTree>
    <p:extLst>
      <p:ext uri="{BB962C8B-B14F-4D97-AF65-F5344CB8AC3E}">
        <p14:creationId xmlns:p14="http://schemas.microsoft.com/office/powerpoint/2010/main" val="410491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ACBE0-A3F9-4A33-888F-0F4EF4E79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guessing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2F65-2DE2-42FD-9027-F93047C23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variable holding the start of the range (1)</a:t>
            </a:r>
          </a:p>
          <a:p>
            <a:r>
              <a:rPr lang="en-US" dirty="0"/>
              <a:t>Make a variable holding the end of the range (100)</a:t>
            </a:r>
          </a:p>
          <a:p>
            <a:r>
              <a:rPr lang="en-US" dirty="0"/>
              <a:t>As long as the number hasn't been guessed:</a:t>
            </a:r>
          </a:p>
          <a:p>
            <a:pPr lvl="1"/>
            <a:r>
              <a:rPr lang="en-US" dirty="0"/>
              <a:t>Find the number in the middle of the range (by averaging the minimum and the maximum)</a:t>
            </a:r>
          </a:p>
          <a:p>
            <a:pPr lvl="1"/>
            <a:r>
              <a:rPr lang="en-US" dirty="0"/>
              <a:t>Ask the user if the number is right</a:t>
            </a:r>
          </a:p>
          <a:p>
            <a:pPr lvl="1"/>
            <a:r>
              <a:rPr lang="en-US" dirty="0"/>
              <a:t>If the number is too high, change the end of the range to the middle</a:t>
            </a:r>
          </a:p>
          <a:p>
            <a:pPr lvl="1"/>
            <a:r>
              <a:rPr lang="en-US" dirty="0"/>
              <a:t>If the number is too low, change the start of the range to the middle</a:t>
            </a:r>
          </a:p>
        </p:txBody>
      </p:sp>
    </p:spTree>
    <p:extLst>
      <p:ext uri="{BB962C8B-B14F-4D97-AF65-F5344CB8AC3E}">
        <p14:creationId xmlns:p14="http://schemas.microsoft.com/office/powerpoint/2010/main" val="91515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5616</TotalTime>
  <Words>1132</Words>
  <Application>Microsoft Office PowerPoint</Application>
  <PresentationFormat>Widescreen</PresentationFormat>
  <Paragraphs>146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5</vt:lpstr>
      <vt:lpstr>while examples</vt:lpstr>
      <vt:lpstr>Integer square root</vt:lpstr>
      <vt:lpstr>Integer square root algorithm</vt:lpstr>
      <vt:lpstr>Guessing game</vt:lpstr>
      <vt:lpstr>Algorithm for guessing game</vt:lpstr>
      <vt:lpstr>List Comprehensions</vt:lpstr>
      <vt:lpstr>List comprehensions</vt:lpstr>
      <vt:lpstr>A list comprehension for 10 perfect squares</vt:lpstr>
      <vt:lpstr>A list comprehension for perfect squares of odd numbers</vt:lpstr>
      <vt:lpstr>List comprehension syntax</vt:lpstr>
      <vt:lpstr>Example</vt:lpstr>
      <vt:lpstr>Reflections on list comprehensions</vt:lpstr>
      <vt:lpstr>Reading Data from the Internet</vt:lpstr>
      <vt:lpstr>Internet data</vt:lpstr>
      <vt:lpstr>URL</vt:lpstr>
      <vt:lpstr>JSON (JavaScript Object Notation)</vt:lpstr>
      <vt:lpstr>Libraries for remotely opening files</vt:lpstr>
      <vt:lpstr>Earthquake example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496</cp:revision>
  <dcterms:created xsi:type="dcterms:W3CDTF">2009-01-11T21:03:04Z</dcterms:created>
  <dcterms:modified xsi:type="dcterms:W3CDTF">2023-10-02T19:54:00Z</dcterms:modified>
</cp:coreProperties>
</file>